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85" r:id="rId7"/>
    <p:sldId id="263" r:id="rId8"/>
    <p:sldId id="264" r:id="rId9"/>
    <p:sldId id="266" r:id="rId10"/>
    <p:sldId id="265" r:id="rId11"/>
    <p:sldId id="267" r:id="rId12"/>
    <p:sldId id="269" r:id="rId13"/>
    <p:sldId id="270" r:id="rId14"/>
    <p:sldId id="271" r:id="rId15"/>
    <p:sldId id="272" r:id="rId16"/>
    <p:sldId id="282" r:id="rId17"/>
    <p:sldId id="28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asatchcountyfire.files.wordpress.com/2012/03/run-reports-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opperplate Gothic Bold"/>
                <a:ea typeface="Copperplate Gothic Bold"/>
                <a:cs typeface="Copperplate Gothic Bold"/>
              </a:defRPr>
            </a:pPr>
            <a:r>
              <a:rPr lang="en-US"/>
              <a:t>TOTAL 2011 CALLOUTS</a:t>
            </a:r>
          </a:p>
        </c:rich>
      </c:tx>
      <c:layout>
        <c:manualLayout>
          <c:xMode val="edge"/>
          <c:yMode val="edge"/>
          <c:x val="0.28397236700066869"/>
          <c:y val="3.3854252762483696E-2"/>
        </c:manualLayout>
      </c:layout>
      <c:spPr>
        <a:noFill/>
        <a:ln w="25400">
          <a:noFill/>
        </a:ln>
      </c:spPr>
    </c:title>
    <c:view3D>
      <c:rotX val="20"/>
      <c:rotY val="240"/>
      <c:perspective val="0"/>
    </c:view3D>
    <c:plotArea>
      <c:layout>
        <c:manualLayout>
          <c:layoutTarget val="inner"/>
          <c:xMode val="edge"/>
          <c:yMode val="edge"/>
          <c:x val="0.28223020523992581"/>
          <c:y val="0.31510496802004251"/>
          <c:w val="0.43554044018507082"/>
          <c:h val="0.30989662144119628"/>
        </c:manualLayout>
      </c:layout>
      <c:pie3D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2493052912559965"/>
                  <c:y val="-5.5318525236623124E-2"/>
                </c:manualLayout>
              </c:layout>
              <c:dLblPos val="bestFit"/>
              <c:showLegendKey val="1"/>
              <c:showPercent val="1"/>
            </c:dLbl>
            <c:dLbl>
              <c:idx val="1"/>
              <c:layout>
                <c:manualLayout>
                  <c:x val="2.3737357878668611E-2"/>
                  <c:y val="-4.4363985252653643E-2"/>
                </c:manualLayout>
              </c:layout>
              <c:dLblPos val="bestFit"/>
              <c:showLegendKey val="1"/>
              <c:showPercent val="1"/>
            </c:dLbl>
            <c:dLbl>
              <c:idx val="2"/>
              <c:layout>
                <c:manualLayout>
                  <c:x val="4.0800039358529175E-2"/>
                  <c:y val="2.5026422804487226E-2"/>
                </c:manualLayout>
              </c:layout>
              <c:dLblPos val="bestFit"/>
              <c:showLegendKey val="1"/>
              <c:showPercent val="1"/>
            </c:dLbl>
            <c:dLbl>
              <c:idx val="3"/>
              <c:layout>
                <c:manualLayout>
                  <c:x val="-3.8651162168338811E-2"/>
                  <c:y val="6.4715442144479093E-2"/>
                </c:manualLayout>
              </c:layout>
              <c:dLblPos val="bestFit"/>
              <c:showLegendKey val="1"/>
              <c:showPercent val="1"/>
            </c:dLbl>
            <c:dLbl>
              <c:idx val="4"/>
              <c:layout>
                <c:manualLayout>
                  <c:x val="9.2547914307009566E-2"/>
                  <c:y val="3.8335809232094752E-2"/>
                </c:manualLayout>
              </c:layout>
              <c:dLblPos val="bestFit"/>
              <c:showLegendKey val="1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0.27351939643622425"/>
                  <c:y val="0.21875055631143331"/>
                </c:manualLayout>
              </c:layout>
              <c:dLblPos val="bestFit"/>
              <c:showLegendKey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1"/>
            <c:showPercent val="1"/>
          </c:dLbls>
          <c:cat>
            <c:strRef>
              <c:f>Sheet1!$B$25:$E$30</c:f>
              <c:strCache>
                <c:ptCount val="6"/>
                <c:pt idx="0">
                  <c:v>FIRE CALLOUTS</c:v>
                </c:pt>
                <c:pt idx="1">
                  <c:v>MEDICAL CALLOUTS</c:v>
                </c:pt>
                <c:pt idx="2">
                  <c:v>EXTRICATION NEEDED</c:v>
                </c:pt>
                <c:pt idx="3">
                  <c:v>HAZARDOUS MATERIAL</c:v>
                </c:pt>
                <c:pt idx="4">
                  <c:v>CITIZEN ASSIST/CANCELLED</c:v>
                </c:pt>
                <c:pt idx="5">
                  <c:v>TOTAL CALLOUTS</c:v>
                </c:pt>
              </c:strCache>
            </c:strRef>
          </c:cat>
          <c:val>
            <c:numRef>
              <c:f>Sheet1!$F$25:$F$29</c:f>
              <c:numCache>
                <c:formatCode>General</c:formatCode>
                <c:ptCount val="5"/>
                <c:pt idx="0">
                  <c:v>280</c:v>
                </c:pt>
                <c:pt idx="1">
                  <c:v>91</c:v>
                </c:pt>
                <c:pt idx="2">
                  <c:v>25</c:v>
                </c:pt>
                <c:pt idx="3">
                  <c:v>4</c:v>
                </c:pt>
                <c:pt idx="4">
                  <c:v>119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1"/>
            <c:showPercent val="1"/>
          </c:dLbls>
          <c:cat>
            <c:strRef>
              <c:f>Sheet1!$B$25:$E$30</c:f>
              <c:strCache>
                <c:ptCount val="6"/>
                <c:pt idx="0">
                  <c:v>FIRE CALLOUTS</c:v>
                </c:pt>
                <c:pt idx="1">
                  <c:v>MEDICAL CALLOUTS</c:v>
                </c:pt>
                <c:pt idx="2">
                  <c:v>EXTRICATION NEEDED</c:v>
                </c:pt>
                <c:pt idx="3">
                  <c:v>HAZARDOUS MATERIAL</c:v>
                </c:pt>
                <c:pt idx="4">
                  <c:v>CITIZEN ASSIST/CANCELLED</c:v>
                </c:pt>
                <c:pt idx="5">
                  <c:v>TOTAL CALLOUTS</c:v>
                </c:pt>
              </c:strCache>
            </c:strRef>
          </c:cat>
          <c:val>
            <c:numRef>
              <c:f>Sheet1!$E$25:$E$29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1"/>
          <c:showPercent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0975661625909894E-2"/>
          <c:y val="0.7942728532736546"/>
          <c:w val="0.87804952741310782"/>
          <c:h val="0.19010465012779326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opperplate Gothic Bold"/>
              <a:ea typeface="Copperplate Gothic Bold"/>
              <a:cs typeface="Copperplate Gothic Bold"/>
            </a:defRPr>
          </a:pPr>
          <a:endParaRPr lang="en-US"/>
        </a:p>
      </c:txPr>
    </c:legend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46AE-C37E-4F64-8D71-9A3DB7DB795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2044A-1FB9-44AB-8534-7E956C648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</a:t>
            </a:r>
            <a:r>
              <a:rPr lang="en-US" baseline="0" dirty="0" smtClean="0"/>
              <a:t> are too broad and general misleading the reader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5C8B5-A323-4B23-A16A-F429AD82DA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call</a:t>
            </a:r>
            <a:r>
              <a:rPr lang="en-US" baseline="0" dirty="0" smtClean="0"/>
              <a:t> breakout based on previous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5C8B5-A323-4B23-A16A-F429AD82DA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44ACEAF-9FF1-43DF-B3BB-32E8EC7C159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B50C4E-67BF-4FD7-9508-80A198AF0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Wasatch County Fire District 2011 Calls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Analyzed and Compared to Budgetary Need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$815,500	</a:t>
            </a:r>
            <a:r>
              <a:rPr lang="en-US" sz="2000" dirty="0" smtClean="0"/>
              <a:t>2012</a:t>
            </a:r>
            <a:r>
              <a:rPr lang="en-US" dirty="0" smtClean="0"/>
              <a:t> </a:t>
            </a:r>
            <a:r>
              <a:rPr lang="en-US" sz="2000" dirty="0" smtClean="0"/>
              <a:t>Proposed Tax to all Residents of 			Wasatch County For Fire Service in the 			Heber Valley</a:t>
            </a:r>
          </a:p>
          <a:p>
            <a:r>
              <a:rPr lang="en-US" sz="2800" dirty="0" smtClean="0"/>
              <a:t>$566,150</a:t>
            </a:r>
            <a:r>
              <a:rPr lang="en-US" sz="2000" dirty="0" smtClean="0"/>
              <a:t>	2011 Heber Valley Budget for Fire Service</a:t>
            </a:r>
          </a:p>
          <a:p>
            <a:endParaRPr lang="en-US" sz="2000" dirty="0" smtClean="0"/>
          </a:p>
          <a:p>
            <a:r>
              <a:rPr lang="en-US" sz="2800" b="1" dirty="0" smtClean="0"/>
              <a:t>$249,350	Over taxed for Fire Service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Proposed Fire 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005072"/>
          </a:xfrm>
        </p:spPr>
        <p:txBody>
          <a:bodyPr>
            <a:normAutofit/>
          </a:bodyPr>
          <a:lstStyle/>
          <a:p>
            <a:r>
              <a:rPr lang="en-US" dirty="0" smtClean="0"/>
              <a:t>Fire Budget 2012	$2,092,100</a:t>
            </a:r>
          </a:p>
          <a:p>
            <a:r>
              <a:rPr lang="en-US" dirty="0" smtClean="0"/>
              <a:t>Taxable Properties in Wasatch County   22,500</a:t>
            </a:r>
          </a:p>
          <a:p>
            <a:r>
              <a:rPr lang="en-US" dirty="0" smtClean="0"/>
              <a:t>Cost Per Property	$93	(Across the Board)</a:t>
            </a:r>
          </a:p>
          <a:p>
            <a:pPr algn="ctr"/>
            <a:r>
              <a:rPr lang="en-US" dirty="0" smtClean="0"/>
              <a:t>Example</a:t>
            </a:r>
          </a:p>
          <a:p>
            <a:r>
              <a:rPr lang="en-US" sz="2400" dirty="0" smtClean="0"/>
              <a:t>Millage	0.000228 X $300,000 Property = $68.40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Fire Service Countywide Costs </a:t>
            </a:r>
            <a:br>
              <a:rPr lang="en-US" dirty="0" smtClean="0"/>
            </a:br>
            <a:r>
              <a:rPr lang="en-US" sz="3600" dirty="0" smtClean="0"/>
              <a:t>from annual property tax assessment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0507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$10,000,000 X 0.000228 = 	$2,280		</a:t>
            </a:r>
            <a:r>
              <a:rPr lang="en-US" sz="1900" dirty="0" smtClean="0"/>
              <a:t>Taxable Amount</a:t>
            </a:r>
          </a:p>
          <a:p>
            <a:r>
              <a:rPr lang="en-US" sz="2400" dirty="0" smtClean="0"/>
              <a:t>$5,000,000	X 0.000228 =		$1,140		</a:t>
            </a:r>
          </a:p>
          <a:p>
            <a:r>
              <a:rPr lang="en-US" sz="2400" dirty="0" smtClean="0"/>
              <a:t>$1,000,000	X 0.000228 =		$   228	</a:t>
            </a:r>
          </a:p>
          <a:p>
            <a:r>
              <a:rPr lang="en-US" sz="2400" dirty="0" smtClean="0"/>
              <a:t>$750,000	X 0.000228 =		$   171		</a:t>
            </a:r>
          </a:p>
          <a:p>
            <a:r>
              <a:rPr lang="en-US" sz="2400" dirty="0" smtClean="0"/>
              <a:t>$500,000	X 0.000228 =		$   114		</a:t>
            </a:r>
          </a:p>
          <a:p>
            <a:r>
              <a:rPr lang="en-US" sz="2400" b="1" i="1" dirty="0" smtClean="0">
                <a:solidFill>
                  <a:srgbClr val="00B050"/>
                </a:solidFill>
              </a:rPr>
              <a:t>$407,900	X 0.000228 =		$    93	Break Even Point</a:t>
            </a:r>
          </a:p>
          <a:p>
            <a:endParaRPr lang="en-US" sz="2400" dirty="0" smtClean="0"/>
          </a:p>
          <a:p>
            <a:r>
              <a:rPr lang="en-US" sz="2400" dirty="0" smtClean="0"/>
              <a:t>$300,000	X 0.000228 = 		$    68		</a:t>
            </a:r>
            <a:r>
              <a:rPr lang="en-US" sz="1900" dirty="0" smtClean="0"/>
              <a:t>Taxable Amount</a:t>
            </a:r>
          </a:p>
          <a:p>
            <a:r>
              <a:rPr lang="en-US" sz="2400" dirty="0" smtClean="0"/>
              <a:t>$200,000	X 0.000228 = 		$    45	</a:t>
            </a:r>
          </a:p>
          <a:p>
            <a:r>
              <a:rPr lang="en-US" sz="2400" dirty="0" smtClean="0"/>
              <a:t>$100,000	X 0.000228 = 		$    22		</a:t>
            </a:r>
          </a:p>
          <a:p>
            <a:r>
              <a:rPr lang="en-US" sz="2400" dirty="0" smtClean="0"/>
              <a:t>$50,000	X 0.000228 = 		$    11	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Cost Per Property Value </a:t>
            </a:r>
            <a:br>
              <a:rPr lang="en-US" dirty="0" smtClean="0"/>
            </a:br>
            <a:r>
              <a:rPr lang="en-US" sz="2400" dirty="0" smtClean="0"/>
              <a:t>for Fire Service from annual property tax assessment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4267200"/>
            <a:ext cx="72390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Heber Valley Property Owners		</a:t>
            </a:r>
          </a:p>
          <a:p>
            <a:pPr lvl="1"/>
            <a:r>
              <a:rPr lang="en-US" sz="1200" dirty="0" smtClean="0"/>
              <a:t>$566,150 – 32% paid by </a:t>
            </a:r>
            <a:r>
              <a:rPr lang="en-US" sz="1200" dirty="0" err="1" smtClean="0"/>
              <a:t>Jordanelle</a:t>
            </a:r>
            <a:r>
              <a:rPr lang="en-US" sz="1200" dirty="0" smtClean="0"/>
              <a:t> for Fire Service in the Heber Valley =$181,168</a:t>
            </a:r>
          </a:p>
          <a:p>
            <a:pPr lvl="1"/>
            <a:r>
              <a:rPr lang="en-US" sz="1400" dirty="0" smtClean="0"/>
              <a:t>$566,150 - $181,168 = $384,982 /  227 calls = </a:t>
            </a:r>
            <a:r>
              <a:rPr lang="en-US" sz="3600" b="1" dirty="0" smtClean="0"/>
              <a:t>$1,696 </a:t>
            </a:r>
            <a:r>
              <a:rPr lang="en-US" sz="2000" b="1" dirty="0" smtClean="0"/>
              <a:t>per call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dirty="0" err="1" smtClean="0"/>
              <a:t>Jordanelle</a:t>
            </a:r>
            <a:r>
              <a:rPr lang="en-US" dirty="0" smtClean="0"/>
              <a:t> Property Owners 		</a:t>
            </a:r>
          </a:p>
          <a:p>
            <a:pPr lvl="1"/>
            <a:r>
              <a:rPr lang="en-US" sz="1400" dirty="0" smtClean="0"/>
              <a:t>$2,149,173 + 32% ($181,168) paid to General Fire Budget = $2,330,341</a:t>
            </a:r>
          </a:p>
          <a:p>
            <a:pPr lvl="1"/>
            <a:r>
              <a:rPr lang="en-US" sz="1400" dirty="0" smtClean="0"/>
              <a:t>$2,330,341 /292 = 			      </a:t>
            </a:r>
            <a:r>
              <a:rPr lang="en-US" sz="3600" b="1" dirty="0" smtClean="0"/>
              <a:t>$7,980 </a:t>
            </a:r>
            <a:r>
              <a:rPr lang="en-US" sz="2000" b="1" dirty="0" smtClean="0"/>
              <a:t>per call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2011 Fire District Cost Per Call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Property Owners of </a:t>
            </a:r>
            <a:br>
              <a:rPr lang="en-US" sz="3200" dirty="0" smtClean="0"/>
            </a:br>
            <a:r>
              <a:rPr lang="en-US" sz="3200" dirty="0" smtClean="0"/>
              <a:t>Heber Valley -</a:t>
            </a:r>
            <a:r>
              <a:rPr lang="en-US" sz="3200" dirty="0" err="1" smtClean="0"/>
              <a:t>vs</a:t>
            </a:r>
            <a:r>
              <a:rPr lang="en-US" sz="3200" dirty="0" smtClean="0"/>
              <a:t>- </a:t>
            </a:r>
            <a:r>
              <a:rPr lang="en-US" sz="3200" dirty="0" err="1" smtClean="0"/>
              <a:t>Jordanelle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There are more fire fighters and equipment responding to calls for service in the Heber Valley than are responding to the </a:t>
            </a:r>
            <a:r>
              <a:rPr lang="en-US" sz="1400" dirty="0" err="1" smtClean="0"/>
              <a:t>Jordanelle</a:t>
            </a:r>
            <a:endParaRPr lang="en-US" sz="14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2011 Fire Fighter Response Per Area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524000"/>
          <a:ext cx="8458200" cy="480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5595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Station</a:t>
                      </a:r>
                      <a:r>
                        <a:rPr lang="en-US" sz="1200" baseline="0" dirty="0" smtClean="0"/>
                        <a:t> Responding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&amp; Code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 # Of Apparatus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Responding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# Of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Personnel</a:t>
                      </a:r>
                    </a:p>
                    <a:p>
                      <a:pPr algn="ctr"/>
                      <a:r>
                        <a:rPr lang="en-US" sz="1200" dirty="0" smtClean="0"/>
                        <a:t>Responding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Calls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 For Each Station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Charleston</a:t>
                      </a:r>
                      <a:r>
                        <a:rPr lang="en-US" sz="1200" baseline="0" dirty="0" smtClean="0"/>
                        <a:t>                (1)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3.86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18.43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Soldier</a:t>
                      </a:r>
                      <a:r>
                        <a:rPr lang="en-US" sz="1200" baseline="0" dirty="0" smtClean="0"/>
                        <a:t> Creek          (16)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Woodland               (20)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Girl</a:t>
                      </a:r>
                      <a:r>
                        <a:rPr lang="en-US" sz="1200" baseline="0" dirty="0" smtClean="0"/>
                        <a:t> Scout Camp     (19)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Wallsburg</a:t>
                      </a:r>
                      <a:r>
                        <a:rPr lang="en-US" sz="1200" baseline="0" dirty="0" smtClean="0"/>
                        <a:t>                  (5)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11.69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Timberlakes</a:t>
                      </a:r>
                      <a:r>
                        <a:rPr lang="en-US" sz="1200" dirty="0" smtClean="0"/>
                        <a:t>             (13)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11.09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Midway                      (3)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57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Wasatch County       (8)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Heber                         (7)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8.78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Strawberry1</a:t>
                      </a:r>
                      <a:r>
                        <a:rPr lang="en-US" sz="1200" baseline="0" dirty="0" smtClean="0"/>
                        <a:t>            (15)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Strawberry2</a:t>
                      </a:r>
                      <a:r>
                        <a:rPr lang="en-US" sz="1200" baseline="0" dirty="0" smtClean="0"/>
                        <a:t>            (18)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35341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Jordanelle</a:t>
                      </a:r>
                      <a:r>
                        <a:rPr lang="en-US" sz="1200" dirty="0" smtClean="0"/>
                        <a:t>                 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2.69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Full Time Fire Station at the </a:t>
            </a:r>
            <a:r>
              <a:rPr lang="en-US" sz="2400" dirty="0" err="1" smtClean="0"/>
              <a:t>Jordanelle</a:t>
            </a:r>
            <a:r>
              <a:rPr lang="en-US" sz="2400" dirty="0" smtClean="0"/>
              <a:t> is not adequately staffed to properly fight a fire, especially a structure fire, were it to occur in the </a:t>
            </a:r>
            <a:r>
              <a:rPr lang="en-US" sz="2400" dirty="0" err="1" smtClean="0"/>
              <a:t>Jordanelle</a:t>
            </a:r>
            <a:r>
              <a:rPr lang="en-US" sz="2400" dirty="0" smtClean="0"/>
              <a:t> area.</a:t>
            </a:r>
          </a:p>
          <a:p>
            <a:r>
              <a:rPr lang="en-US" sz="2400" dirty="0" smtClean="0"/>
              <a:t>They have to wait for other fire fighters to arrive from the Heber Valley to meet fire fighting standards.</a:t>
            </a:r>
          </a:p>
          <a:p>
            <a:pPr lvl="1"/>
            <a:r>
              <a:rPr lang="en-US" sz="2400" dirty="0" smtClean="0"/>
              <a:t>Chief Ernie Giles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Inadequate  Fire Staffing</a:t>
            </a:r>
            <a:br>
              <a:rPr lang="en-US" sz="2800" dirty="0" smtClean="0"/>
            </a:br>
            <a:r>
              <a:rPr lang="en-US" sz="2800" dirty="0" smtClean="0"/>
              <a:t>at the </a:t>
            </a:r>
            <a:r>
              <a:rPr lang="en-US" sz="2800" dirty="0" err="1" smtClean="0"/>
              <a:t>Jordanelle</a:t>
            </a:r>
            <a:r>
              <a:rPr lang="en-US" sz="2800" dirty="0" smtClean="0"/>
              <a:t> Fire Station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2004					$       750</a:t>
            </a:r>
          </a:p>
          <a:p>
            <a:pPr lvl="1"/>
            <a:r>
              <a:rPr lang="en-US" dirty="0" smtClean="0"/>
              <a:t>$0 was spent on legal fees</a:t>
            </a:r>
          </a:p>
          <a:p>
            <a:r>
              <a:rPr lang="en-US" sz="2800" dirty="0" smtClean="0"/>
              <a:t>2011					$386,000</a:t>
            </a:r>
          </a:p>
          <a:p>
            <a:pPr lvl="1"/>
            <a:r>
              <a:rPr lang="en-US" dirty="0" smtClean="0"/>
              <a:t>Entirely spent on legal fees</a:t>
            </a:r>
          </a:p>
          <a:p>
            <a:r>
              <a:rPr lang="en-US" sz="2800" dirty="0" smtClean="0"/>
              <a:t>2012					$300,500</a:t>
            </a:r>
          </a:p>
          <a:p>
            <a:pPr lvl="1"/>
            <a:r>
              <a:rPr lang="en-US" sz="2400" dirty="0" smtClean="0"/>
              <a:t>Tentative Budgeted </a:t>
            </a:r>
            <a:r>
              <a:rPr lang="en-US" sz="1400" dirty="0" smtClean="0"/>
              <a:t>(Not Approved Yet)</a:t>
            </a:r>
          </a:p>
          <a:p>
            <a:pPr lvl="2"/>
            <a:r>
              <a:rPr lang="en-US" dirty="0" smtClean="0"/>
              <a:t>Being spent rapidly each month</a:t>
            </a:r>
          </a:p>
          <a:p>
            <a:r>
              <a:rPr lang="en-US" dirty="0" smtClean="0"/>
              <a:t>2013</a:t>
            </a:r>
          </a:p>
          <a:p>
            <a:pPr lvl="1"/>
            <a:r>
              <a:rPr lang="en-US" sz="2800" b="1" dirty="0" smtClean="0"/>
              <a:t>Tentative Budgeted		$300,500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2004 -</a:t>
            </a:r>
            <a:r>
              <a:rPr lang="en-US" sz="3200" dirty="0" err="1" smtClean="0"/>
              <a:t>vs</a:t>
            </a:r>
            <a:r>
              <a:rPr lang="en-US" sz="3200" dirty="0" smtClean="0"/>
              <a:t>- 2012 </a:t>
            </a:r>
            <a:br>
              <a:rPr lang="en-US" sz="3200" dirty="0" smtClean="0"/>
            </a:br>
            <a:r>
              <a:rPr lang="en-US" sz="3200" dirty="0" smtClean="0"/>
              <a:t>Outside Legal Service  Budget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November 2011 </a:t>
            </a:r>
            <a:r>
              <a:rPr lang="en-US" dirty="0" err="1" smtClean="0"/>
              <a:t>Jordanelle</a:t>
            </a:r>
            <a:r>
              <a:rPr lang="en-US" dirty="0" smtClean="0"/>
              <a:t> Owners successfully protested the </a:t>
            </a:r>
            <a:r>
              <a:rPr lang="en-US" dirty="0" err="1" smtClean="0"/>
              <a:t>Jordanelle</a:t>
            </a:r>
            <a:r>
              <a:rPr lang="en-US" dirty="0" smtClean="0"/>
              <a:t> Assessment Area.  </a:t>
            </a:r>
          </a:p>
          <a:p>
            <a:r>
              <a:rPr lang="en-US" dirty="0" smtClean="0"/>
              <a:t>This eliminated the </a:t>
            </a:r>
            <a:r>
              <a:rPr lang="en-US" dirty="0" err="1" smtClean="0"/>
              <a:t>Jordanelle</a:t>
            </a:r>
            <a:r>
              <a:rPr lang="en-US" dirty="0" smtClean="0"/>
              <a:t> Special Service Fire District</a:t>
            </a:r>
          </a:p>
          <a:p>
            <a:pPr algn="ctr"/>
            <a:r>
              <a:rPr lang="en-US" sz="3200" dirty="0" smtClean="0"/>
              <a:t>BUT</a:t>
            </a:r>
          </a:p>
          <a:p>
            <a:pPr algn="ctr"/>
            <a:r>
              <a:rPr lang="en-US" b="1" dirty="0" smtClean="0"/>
              <a:t>The Wasatch County Special Service Fire District STILL exists even though the 2012 legislature removed Special Service Districts for Police, FIRE, Paramedic and Ambulance Service</a:t>
            </a:r>
          </a:p>
          <a:p>
            <a:pPr algn="ctr"/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Laws Governing Assessment Areas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229600" cy="3962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17B-1-302.   Board member qualifications -- Number of board members.</a:t>
            </a:r>
          </a:p>
          <a:p>
            <a:r>
              <a:rPr lang="en-US" sz="2000" dirty="0" smtClean="0"/>
              <a:t>     (1) (a) </a:t>
            </a:r>
            <a:r>
              <a:rPr lang="en-US" sz="2000" b="1" dirty="0" smtClean="0">
                <a:solidFill>
                  <a:srgbClr val="FF0000"/>
                </a:solidFill>
              </a:rPr>
              <a:t>Each member of a local district board of trustees shall be: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a registered voter at the location of the member's residence; and</a:t>
            </a:r>
          </a:p>
          <a:p>
            <a:r>
              <a:rPr lang="en-US" sz="2000" dirty="0" smtClean="0"/>
              <a:t>     (ii) except as provided in Subsections (1)(b) and (c</a:t>
            </a:r>
            <a:r>
              <a:rPr lang="en-US" sz="2000" b="1" dirty="0" smtClean="0"/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, a resident within: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dirty="0" smtClean="0"/>
              <a:t>(A) </a:t>
            </a:r>
            <a:r>
              <a:rPr lang="en-US" sz="2000" b="1" dirty="0" smtClean="0">
                <a:solidFill>
                  <a:srgbClr val="FF0000"/>
                </a:solidFill>
              </a:rPr>
              <a:t>the boundaries of the local district;</a:t>
            </a:r>
            <a:r>
              <a:rPr lang="en-US" sz="2000" dirty="0" smtClean="0"/>
              <a:t> and</a:t>
            </a:r>
          </a:p>
          <a:p>
            <a:r>
              <a:rPr lang="en-US" sz="2000" dirty="0" smtClean="0"/>
              <a:t>     (B) if applicable, the boundaries of the division of the local district from which the member is elected.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Title 17B-1-302 UCA</a:t>
            </a:r>
            <a:br>
              <a:rPr lang="en-US" sz="3600" dirty="0" smtClean="0"/>
            </a:br>
            <a:r>
              <a:rPr lang="en-US" sz="3600" dirty="0" smtClean="0"/>
              <a:t>Who can be on the Board of Trustees for a Special Service District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17B-1-308.   Boards of trustees comprised of county or municipal legislative body members.</a:t>
            </a:r>
          </a:p>
          <a:p>
            <a:r>
              <a:rPr lang="en-US" dirty="0" smtClean="0"/>
              <a:t>     (1) If a county or municipal legislative body by statute also serves as the board of trustees of a local district:</a:t>
            </a:r>
          </a:p>
          <a:p>
            <a:r>
              <a:rPr lang="en-US" dirty="0" smtClean="0"/>
              <a:t>     (a) the board of trustees shall hold district meetings and keep district minutes, accounts, and other records separate from those of the county or municipality;</a:t>
            </a:r>
          </a:p>
          <a:p>
            <a:r>
              <a:rPr lang="en-US" dirty="0" smtClean="0"/>
              <a:t>     (b) subject to Subsection (2), the board of trustees may use, respectively, existing county or municipal facilities and personnel for district purposes;</a:t>
            </a:r>
          </a:p>
          <a:p>
            <a:r>
              <a:rPr lang="en-US" dirty="0" smtClean="0"/>
              <a:t>     (c) notwithstanding Subsections 17B-1-303(1) and (2), the term of office of each board of trustees member coincides with the member's term as a county or municipal legislative body member;</a:t>
            </a:r>
          </a:p>
          <a:p>
            <a:r>
              <a:rPr lang="en-US" dirty="0" smtClean="0"/>
              <a:t>     (d) each board of trustees member represents the district at large; 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(e) board members </a:t>
            </a:r>
            <a:r>
              <a:rPr lang="en-US" b="1" i="1" u="sng" dirty="0" smtClean="0">
                <a:solidFill>
                  <a:srgbClr val="FF0000"/>
                </a:solidFill>
              </a:rPr>
              <a:t>may not </a:t>
            </a:r>
            <a:r>
              <a:rPr lang="en-US" b="1" dirty="0" smtClean="0">
                <a:solidFill>
                  <a:srgbClr val="FF0000"/>
                </a:solidFill>
              </a:rPr>
              <a:t>receive compensation for their service as board members in addition to compensation they receive as members of a county or municipal legislative body.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Title 17B-1-308 UCA</a:t>
            </a:r>
            <a:br>
              <a:rPr lang="en-US" sz="2800" dirty="0" smtClean="0"/>
            </a:br>
            <a:r>
              <a:rPr lang="en-US" sz="2800" dirty="0" smtClean="0"/>
              <a:t>Councilmen can not receive payment for being on the Fire District Board (or any other board)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057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Wasatch County Fire District </a:t>
            </a:r>
            <a:br>
              <a:rPr lang="en-US" dirty="0" smtClean="0"/>
            </a:br>
            <a:r>
              <a:rPr lang="en-US" dirty="0" smtClean="0"/>
              <a:t>2011 Run Report Published on the WCFD Website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1242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FIRE CALLOUTS		280</a:t>
            </a:r>
          </a:p>
          <a:p>
            <a:r>
              <a:rPr lang="en-US" sz="900" dirty="0" smtClean="0"/>
              <a:t>MEDICAL CALLOUTS	91</a:t>
            </a:r>
          </a:p>
          <a:p>
            <a:r>
              <a:rPr lang="en-US" sz="900" dirty="0" smtClean="0"/>
              <a:t>EXTRICATION NEEDED	25</a:t>
            </a:r>
          </a:p>
          <a:p>
            <a:r>
              <a:rPr lang="en-US" sz="900" dirty="0" smtClean="0"/>
              <a:t>HAZARDOUS MATERIAL	4</a:t>
            </a:r>
          </a:p>
          <a:p>
            <a:r>
              <a:rPr lang="en-US" sz="900" dirty="0" smtClean="0"/>
              <a:t>CITIZEN ASSIST/CANCELLED	119</a:t>
            </a:r>
          </a:p>
          <a:p>
            <a:r>
              <a:rPr lang="en-US" sz="900" dirty="0" smtClean="0"/>
              <a:t>TOTAL CALLOUTS		</a:t>
            </a:r>
            <a:r>
              <a:rPr lang="en-US" sz="900" b="1" dirty="0" smtClean="0"/>
              <a:t>519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STEVE FARRELL			Fire Board Member		$4,800</a:t>
            </a:r>
          </a:p>
          <a:p>
            <a:r>
              <a:rPr lang="en-US" sz="1800" dirty="0" smtClean="0"/>
              <a:t>MIKE KOHLER			Fire Board Member		$4,800</a:t>
            </a:r>
          </a:p>
          <a:p>
            <a:r>
              <a:rPr lang="en-US" sz="1800" dirty="0" smtClean="0"/>
              <a:t>KIP BANGERTER			Fire Board Member		$4,800</a:t>
            </a:r>
          </a:p>
          <a:p>
            <a:r>
              <a:rPr lang="en-US" sz="1800" dirty="0" smtClean="0"/>
              <a:t>KENDALL CRITTENDEN		Fire Board Member		$4,800</a:t>
            </a:r>
          </a:p>
          <a:p>
            <a:r>
              <a:rPr lang="en-US" sz="1800" dirty="0" smtClean="0"/>
              <a:t>JAY PRICE			Fire Board Member		$4,800</a:t>
            </a:r>
          </a:p>
          <a:p>
            <a:r>
              <a:rPr lang="en-US" sz="1800" dirty="0" smtClean="0"/>
              <a:t>GREG MCPHIE			Fire Board Member		$4,800</a:t>
            </a:r>
          </a:p>
          <a:p>
            <a:r>
              <a:rPr lang="en-US" sz="1800" dirty="0" smtClean="0"/>
              <a:t>STEPHEN CAPSON		Fire Board Member		$4,800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Fire District Board Payments In 2011</a:t>
            </a:r>
            <a:endParaRPr lang="en-US" sz="2400" dirty="0"/>
          </a:p>
        </p:txBody>
      </p:sp>
      <p:pic>
        <p:nvPicPr>
          <p:cNvPr id="34818" name="Picture 2" descr="http://www.co.wasatch.ut.us/portals/0/Council/images/Cap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1143000" cy="1148035"/>
          </a:xfrm>
          <a:prstGeom prst="rect">
            <a:avLst/>
          </a:prstGeom>
          <a:noFill/>
        </p:spPr>
      </p:pic>
      <p:pic>
        <p:nvPicPr>
          <p:cNvPr id="34820" name="Picture 4" descr="http://www.co.wasatch.ut.us/portals/0/Council/images/Crittend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43400"/>
            <a:ext cx="1137987" cy="1143000"/>
          </a:xfrm>
          <a:prstGeom prst="rect">
            <a:avLst/>
          </a:prstGeom>
          <a:noFill/>
        </p:spPr>
      </p:pic>
      <p:pic>
        <p:nvPicPr>
          <p:cNvPr id="34822" name="Picture 6" descr="http://www.co.wasatch.ut.us/portals/0/Council/images/Farre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1143000" cy="1148035"/>
          </a:xfrm>
          <a:prstGeom prst="rect">
            <a:avLst/>
          </a:prstGeom>
          <a:noFill/>
        </p:spPr>
      </p:pic>
      <p:pic>
        <p:nvPicPr>
          <p:cNvPr id="34824" name="Picture 8" descr="http://www.co.wasatch.ut.us/portals/0/Council/images/kohl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343400"/>
            <a:ext cx="1143000" cy="1148035"/>
          </a:xfrm>
          <a:prstGeom prst="rect">
            <a:avLst/>
          </a:prstGeom>
          <a:noFill/>
        </p:spPr>
      </p:pic>
      <p:pic>
        <p:nvPicPr>
          <p:cNvPr id="34826" name="Picture 10" descr="http://www.co.wasatch.ut.us/portals/0/Council/images/McPh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343400"/>
            <a:ext cx="1143000" cy="1148035"/>
          </a:xfrm>
          <a:prstGeom prst="rect">
            <a:avLst/>
          </a:prstGeom>
          <a:noFill/>
        </p:spPr>
      </p:pic>
      <p:pic>
        <p:nvPicPr>
          <p:cNvPr id="34828" name="Picture 12" descr="http://www.co.wasatch.ut.us/portals/0/Council/images/Banger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343400"/>
            <a:ext cx="1143334" cy="1148371"/>
          </a:xfrm>
          <a:prstGeom prst="rect">
            <a:avLst/>
          </a:prstGeom>
          <a:noFill/>
        </p:spPr>
      </p:pic>
      <p:pic>
        <p:nvPicPr>
          <p:cNvPr id="34830" name="Picture 14" descr="http://www.co.wasatch.ut.us/portals/0/Council/images/pri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4343400"/>
            <a:ext cx="1143000" cy="1148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STEVE FARRELL			Fire Board Member		$2,400</a:t>
            </a:r>
          </a:p>
          <a:p>
            <a:r>
              <a:rPr lang="en-US" sz="1800" dirty="0" smtClean="0"/>
              <a:t>MIKE KOHLER			Fire Board Member		$2,400</a:t>
            </a:r>
          </a:p>
          <a:p>
            <a:r>
              <a:rPr lang="en-US" sz="1800" dirty="0" smtClean="0"/>
              <a:t>KIP BANGERTER			Fire Board Member		$2,400</a:t>
            </a:r>
          </a:p>
          <a:p>
            <a:r>
              <a:rPr lang="en-US" sz="1800" dirty="0" smtClean="0"/>
              <a:t>KENDALL CRITTENDEN		Fire Board Member		$2,400</a:t>
            </a:r>
          </a:p>
          <a:p>
            <a:r>
              <a:rPr lang="en-US" sz="1800" dirty="0" smtClean="0"/>
              <a:t>JAY PRICE			Fire Board Member		$2,400</a:t>
            </a:r>
          </a:p>
          <a:p>
            <a:r>
              <a:rPr lang="en-US" sz="1800" dirty="0" smtClean="0"/>
              <a:t>GREG MCPHIE			Fire Board Member		$2,400</a:t>
            </a:r>
          </a:p>
          <a:p>
            <a:r>
              <a:rPr lang="en-US" sz="1800" dirty="0" smtClean="0"/>
              <a:t>STEPHEN CAPSON		Fire Board Member		$2,400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Fire District Board Payments In 2012</a:t>
            </a:r>
            <a:endParaRPr lang="en-US" sz="2400" dirty="0"/>
          </a:p>
        </p:txBody>
      </p:sp>
      <p:pic>
        <p:nvPicPr>
          <p:cNvPr id="34818" name="Picture 2" descr="http://www.co.wasatch.ut.us/portals/0/Council/images/Cap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1143000" cy="1148035"/>
          </a:xfrm>
          <a:prstGeom prst="rect">
            <a:avLst/>
          </a:prstGeom>
          <a:noFill/>
        </p:spPr>
      </p:pic>
      <p:pic>
        <p:nvPicPr>
          <p:cNvPr id="34820" name="Picture 4" descr="http://www.co.wasatch.ut.us/portals/0/Council/images/Crittend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43400"/>
            <a:ext cx="1137987" cy="1143000"/>
          </a:xfrm>
          <a:prstGeom prst="rect">
            <a:avLst/>
          </a:prstGeom>
          <a:noFill/>
        </p:spPr>
      </p:pic>
      <p:pic>
        <p:nvPicPr>
          <p:cNvPr id="34822" name="Picture 6" descr="http://www.co.wasatch.ut.us/portals/0/Council/images/Farre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1143000" cy="1148035"/>
          </a:xfrm>
          <a:prstGeom prst="rect">
            <a:avLst/>
          </a:prstGeom>
          <a:noFill/>
        </p:spPr>
      </p:pic>
      <p:pic>
        <p:nvPicPr>
          <p:cNvPr id="34824" name="Picture 8" descr="http://www.co.wasatch.ut.us/portals/0/Council/images/kohl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343400"/>
            <a:ext cx="1143000" cy="1148035"/>
          </a:xfrm>
          <a:prstGeom prst="rect">
            <a:avLst/>
          </a:prstGeom>
          <a:noFill/>
        </p:spPr>
      </p:pic>
      <p:pic>
        <p:nvPicPr>
          <p:cNvPr id="34826" name="Picture 10" descr="http://www.co.wasatch.ut.us/portals/0/Council/images/McPh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343400"/>
            <a:ext cx="1143000" cy="1148035"/>
          </a:xfrm>
          <a:prstGeom prst="rect">
            <a:avLst/>
          </a:prstGeom>
          <a:noFill/>
        </p:spPr>
      </p:pic>
      <p:pic>
        <p:nvPicPr>
          <p:cNvPr id="34828" name="Picture 12" descr="http://www.co.wasatch.ut.us/portals/0/Council/images/Banger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343400"/>
            <a:ext cx="1143334" cy="1148371"/>
          </a:xfrm>
          <a:prstGeom prst="rect">
            <a:avLst/>
          </a:prstGeom>
          <a:noFill/>
        </p:spPr>
      </p:pic>
      <p:pic>
        <p:nvPicPr>
          <p:cNvPr id="34830" name="Picture 14" descr="http://www.co.wasatch.ut.us/portals/0/Council/images/pri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4343400"/>
            <a:ext cx="1143000" cy="1148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971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Appears to be in violation of Utah Codes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17B-1-302	Who can be on the board of trustees of a special service district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17B-1-308	Board members </a:t>
            </a:r>
            <a:r>
              <a:rPr lang="en-US" i="1" u="sng" dirty="0" smtClean="0"/>
              <a:t>may not </a:t>
            </a:r>
            <a:r>
              <a:rPr lang="en-US" dirty="0" smtClean="0"/>
              <a:t>receive compensation for their service as board members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35 Special Service Districts Established for Wasatch County Plus Other Boards Paying County Council Members &amp; Municipal Officials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867400"/>
            <a:ext cx="4800600" cy="411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dirty="0" smtClean="0"/>
              <a:t>Similar Sized Fire Departments Nationwide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Fire Chief Salary Nationwide</a:t>
            </a:r>
            <a:endParaRPr lang="en-US" sz="36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724400" y="61722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Average = $52,129</a:t>
            </a:r>
          </a:p>
          <a:p>
            <a:pPr algn="ctr"/>
            <a:r>
              <a:rPr lang="en-US" sz="1200" dirty="0" smtClean="0"/>
              <a:t>Number Reporting: 45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24023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7467600" y="1066800"/>
            <a:ext cx="1676400" cy="990600"/>
          </a:xfrm>
          <a:prstGeom prst="wedgeRoundRectCallout">
            <a:avLst>
              <a:gd name="adj1" fmla="val -62971"/>
              <a:gd name="adj2" fmla="val -882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Chief Giles </a:t>
            </a:r>
            <a:r>
              <a:rPr lang="en-US" sz="1400" b="1" dirty="0" smtClean="0">
                <a:solidFill>
                  <a:schemeClr val="bg1"/>
                </a:solidFill>
              </a:rPr>
              <a:t>Salary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$92,380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$40, 251 or 44%  higher than the average for Fire Chiefs with similar fire departments and demographics in the United States </a:t>
            </a:r>
          </a:p>
          <a:p>
            <a:endParaRPr lang="en-US" dirty="0" smtClean="0"/>
          </a:p>
          <a:p>
            <a:r>
              <a:rPr lang="en-US" dirty="0" smtClean="0"/>
              <a:t>$92,380 appears to be the highest paid salary for Fire Chiefs with similar fire departments and demographics in the United States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Chief Salary Is: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questions need to be asked concerning the actual cost of fire service in Wasatch County.  </a:t>
            </a:r>
          </a:p>
          <a:p>
            <a:pPr lvl="1"/>
            <a:r>
              <a:rPr lang="en-US" dirty="0" smtClean="0"/>
              <a:t>Questionable statistical activity from 2011compared to what is being published by the Fire District</a:t>
            </a:r>
          </a:p>
          <a:p>
            <a:pPr lvl="1"/>
            <a:r>
              <a:rPr lang="en-US" dirty="0" smtClean="0"/>
              <a:t>Excessive budgets containing excessive line items</a:t>
            </a:r>
          </a:p>
          <a:p>
            <a:pPr lvl="1"/>
            <a:r>
              <a:rPr lang="en-US" dirty="0" smtClean="0"/>
              <a:t>Line item payments to the Fire District’s Board of Directors that don’t appear to be allowed by state law. </a:t>
            </a:r>
          </a:p>
          <a:p>
            <a:pPr lvl="1"/>
            <a:r>
              <a:rPr lang="en-US" dirty="0" smtClean="0"/>
              <a:t>A Fire Chief that appears to be the highest paid in the United States for similar sized fire departments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December 27, 2012 PUBLIC HEARING </a:t>
            </a:r>
            <a:r>
              <a:rPr lang="en-US" dirty="0" smtClean="0"/>
              <a:t>for Raising Taxes for Fire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How Much Should You REALLY Be Paying For Fire Service In Wasatch County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00" t="16889" r="12500" b="7111"/>
          <a:stretch>
            <a:fillRect/>
          </a:stretch>
        </p:blipFill>
        <p:spPr>
          <a:xfrm>
            <a:off x="228600" y="1447800"/>
            <a:ext cx="8686800" cy="4648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6638"/>
          </a:xfrm>
        </p:spPr>
        <p:txBody>
          <a:bodyPr/>
          <a:lstStyle/>
          <a:p>
            <a:r>
              <a:rPr lang="en-US" dirty="0" smtClean="0"/>
              <a:t>2011 Specific Call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828800"/>
            <a:ext cx="8046155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Wasatch County Fire District</a:t>
            </a:r>
            <a:br>
              <a:rPr lang="en-US" sz="2800" dirty="0" smtClean="0"/>
            </a:br>
            <a:r>
              <a:rPr lang="en-US" sz="2800" dirty="0" smtClean="0"/>
              <a:t>Callout By Area Published on the WCFD Website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Jordanelle</a:t>
            </a:r>
            <a:r>
              <a:rPr lang="en-US" dirty="0" smtClean="0"/>
              <a:t> Station 2011 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123 calls to Stillwater</a:t>
            </a:r>
          </a:p>
          <a:p>
            <a:pPr lvl="1"/>
            <a:r>
              <a:rPr lang="en-US" dirty="0" smtClean="0"/>
              <a:t>121 were false </a:t>
            </a:r>
            <a:r>
              <a:rPr lang="en-US" dirty="0" smtClean="0"/>
              <a:t>alarm fire </a:t>
            </a:r>
            <a:r>
              <a:rPr lang="en-US" dirty="0" smtClean="0"/>
              <a:t>calls</a:t>
            </a:r>
          </a:p>
          <a:p>
            <a:pPr lvl="1"/>
            <a:r>
              <a:rPr lang="en-US" dirty="0" smtClean="0"/>
              <a:t>2 calls were for medical assistance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Calls to Stillwater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Total 55	</a:t>
            </a:r>
            <a:r>
              <a:rPr lang="en-US" b="1" dirty="0" smtClean="0"/>
              <a:t>All False</a:t>
            </a:r>
          </a:p>
          <a:p>
            <a:r>
              <a:rPr lang="en-US" dirty="0" smtClean="0"/>
              <a:t>January and February account for 43 Alarms prior to the design flaw correction in the units</a:t>
            </a:r>
          </a:p>
          <a:p>
            <a:pPr algn="ctr"/>
            <a:r>
              <a:rPr lang="en-US" dirty="0" smtClean="0"/>
              <a:t>January	33</a:t>
            </a:r>
          </a:p>
          <a:p>
            <a:pPr algn="ctr"/>
            <a:r>
              <a:rPr lang="en-US" dirty="0" smtClean="0"/>
              <a:t>February	10</a:t>
            </a:r>
          </a:p>
          <a:p>
            <a:pPr algn="ctr"/>
            <a:r>
              <a:rPr lang="en-US" dirty="0" smtClean="0"/>
              <a:t>March	  5</a:t>
            </a:r>
          </a:p>
          <a:p>
            <a:pPr algn="ctr"/>
            <a:r>
              <a:rPr lang="en-US" dirty="0" smtClean="0"/>
              <a:t>April	  1</a:t>
            </a:r>
          </a:p>
          <a:p>
            <a:pPr algn="ctr"/>
            <a:r>
              <a:rPr lang="en-US" dirty="0" smtClean="0"/>
              <a:t>May	  2</a:t>
            </a:r>
          </a:p>
          <a:p>
            <a:pPr algn="ctr"/>
            <a:r>
              <a:rPr lang="en-US" dirty="0" smtClean="0"/>
              <a:t>June	  4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FYI Alarms @ Stillwater</a:t>
            </a:r>
            <a:br>
              <a:rPr lang="en-US" sz="3600" dirty="0" smtClean="0"/>
            </a:br>
            <a:r>
              <a:rPr lang="en-US" sz="3600" dirty="0" smtClean="0"/>
              <a:t> January Through June</a:t>
            </a:r>
            <a:br>
              <a:rPr lang="en-US" sz="3600" dirty="0" smtClean="0"/>
            </a:br>
            <a:r>
              <a:rPr lang="en-US" sz="3600" dirty="0" smtClean="0"/>
              <a:t>2012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6553200" cy="4906963"/>
          </a:xfrm>
          <a:ln>
            <a:solidFill>
              <a:srgbClr val="FFFF00"/>
            </a:solidFill>
          </a:ln>
        </p:spPr>
        <p:txBody>
          <a:bodyPr>
            <a:normAutofit fontScale="32500" lnSpcReduction="20000"/>
          </a:bodyPr>
          <a:lstStyle/>
          <a:p>
            <a:pPr lvl="5"/>
            <a:r>
              <a:rPr lang="en-US" dirty="0" smtClean="0"/>
              <a:t>Wasatch County Fire District			</a:t>
            </a:r>
          </a:p>
          <a:p>
            <a:pPr lvl="5"/>
            <a:r>
              <a:rPr lang="en-US" dirty="0" smtClean="0"/>
              <a:t>Budget		</a:t>
            </a:r>
          </a:p>
          <a:p>
            <a:r>
              <a:rPr lang="en-US" dirty="0" smtClean="0"/>
              <a:t>Column #'s	</a:t>
            </a:r>
          </a:p>
          <a:p>
            <a:pPr lvl="5"/>
            <a:r>
              <a:rPr lang="en-US" dirty="0" smtClean="0"/>
              <a:t>Calendar Year 2010 - 2011 – 2012</a:t>
            </a:r>
          </a:p>
          <a:p>
            <a:pPr lvl="5"/>
            <a:r>
              <a:rPr lang="en-US" dirty="0" smtClean="0"/>
              <a:t>For the State Auditors Office			</a:t>
            </a:r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 	 		</a:t>
            </a:r>
          </a:p>
          <a:p>
            <a:r>
              <a:rPr lang="en-US" dirty="0" smtClean="0"/>
              <a:t>GL Number	Account Title                   Notes:		</a:t>
            </a:r>
          </a:p>
          <a:p>
            <a:r>
              <a:rPr lang="en-US" dirty="0" smtClean="0"/>
              <a:t> 	</a:t>
            </a:r>
            <a:r>
              <a:rPr lang="en-US" b="1" dirty="0" smtClean="0"/>
              <a:t>Budgeted Revenues		815,500.00</a:t>
            </a:r>
          </a:p>
          <a:p>
            <a:r>
              <a:rPr lang="en-US" dirty="0" smtClean="0"/>
              <a:t>31000	Property Taxes			0</a:t>
            </a:r>
          </a:p>
          <a:p>
            <a:r>
              <a:rPr lang="en-US" dirty="0" smtClean="0"/>
              <a:t>31001	</a:t>
            </a:r>
            <a:r>
              <a:rPr lang="en-US" dirty="0" err="1" smtClean="0"/>
              <a:t>Jordanelle</a:t>
            </a:r>
            <a:r>
              <a:rPr lang="en-US" dirty="0" smtClean="0"/>
              <a:t> Fire Station Bond		5,000.00</a:t>
            </a:r>
          </a:p>
          <a:p>
            <a:r>
              <a:rPr lang="en-US" dirty="0" smtClean="0"/>
              <a:t>32000	Grant Proceeds			0</a:t>
            </a:r>
          </a:p>
          <a:p>
            <a:r>
              <a:rPr lang="en-US" dirty="0" smtClean="0"/>
              <a:t>32001	</a:t>
            </a:r>
            <a:r>
              <a:rPr lang="en-US" dirty="0" err="1" smtClean="0"/>
              <a:t>Jordanelle</a:t>
            </a:r>
            <a:r>
              <a:rPr lang="en-US" dirty="0" smtClean="0"/>
              <a:t> Fire Station O &amp; M		40,000.00</a:t>
            </a:r>
          </a:p>
          <a:p>
            <a:r>
              <a:rPr lang="en-US" dirty="0" smtClean="0"/>
              <a:t>35000	In Lieu of Fee			110,000.00</a:t>
            </a:r>
          </a:p>
          <a:p>
            <a:r>
              <a:rPr lang="en-US" dirty="0" smtClean="0"/>
              <a:t>36000	Prior Year's Taxes Del		14,000.00</a:t>
            </a:r>
          </a:p>
          <a:p>
            <a:r>
              <a:rPr lang="en-US" dirty="0" smtClean="0"/>
              <a:t>37000	Interest Income			3,500.00</a:t>
            </a:r>
          </a:p>
          <a:p>
            <a:r>
              <a:rPr lang="en-US" dirty="0" smtClean="0"/>
              <a:t>38000	Penalties and Interest		9,000.00</a:t>
            </a:r>
          </a:p>
          <a:p>
            <a:r>
              <a:rPr lang="en-US" dirty="0" smtClean="0"/>
              <a:t>38500	</a:t>
            </a:r>
            <a:r>
              <a:rPr lang="en-US" dirty="0" err="1" smtClean="0"/>
              <a:t>Jordanelle</a:t>
            </a:r>
            <a:r>
              <a:rPr lang="en-US" dirty="0" smtClean="0"/>
              <a:t> Ambulance Revenue		1,000.00</a:t>
            </a:r>
          </a:p>
          <a:p>
            <a:r>
              <a:rPr lang="en-US" dirty="0" smtClean="0"/>
              <a:t>39000	Miscellaneous Revenues		15,600.00</a:t>
            </a:r>
          </a:p>
          <a:p>
            <a:r>
              <a:rPr lang="en-US" dirty="0" smtClean="0"/>
              <a:t>39650	Cell Tower Flag Pole - Sprint		43,500.00</a:t>
            </a:r>
          </a:p>
          <a:p>
            <a:r>
              <a:rPr lang="en-US" dirty="0" smtClean="0"/>
              <a:t>39700	Shared Employee		53,000.00</a:t>
            </a:r>
          </a:p>
          <a:p>
            <a:r>
              <a:rPr lang="en-US" dirty="0" smtClean="0"/>
              <a:t>39800	Office Lease			62,000.00</a:t>
            </a:r>
          </a:p>
          <a:p>
            <a:r>
              <a:rPr lang="en-US" dirty="0" smtClean="0"/>
              <a:t>39900	Plan &amp; Inspection Revenue		920,000.00</a:t>
            </a:r>
          </a:p>
          <a:p>
            <a:r>
              <a:rPr lang="en-US" dirty="0" smtClean="0"/>
              <a:t>97002	Transfer from Cap </a:t>
            </a:r>
            <a:r>
              <a:rPr lang="en-US" dirty="0" err="1" smtClean="0"/>
              <a:t>Proj</a:t>
            </a:r>
            <a:r>
              <a:rPr lang="en-US" dirty="0" smtClean="0"/>
              <a:t> Fund		0</a:t>
            </a:r>
          </a:p>
          <a:p>
            <a:r>
              <a:rPr lang="en-US" dirty="0" smtClean="0"/>
              <a:t>97001	Transfer from Enterprise Savings		 </a:t>
            </a:r>
          </a:p>
          <a:p>
            <a:r>
              <a:rPr lang="en-US" dirty="0" smtClean="0"/>
              <a:t>	</a:t>
            </a:r>
            <a:r>
              <a:rPr lang="en-US" sz="4900" b="1" dirty="0" smtClean="0"/>
              <a:t>Transfer To General Fund		$2,092,100.00 </a:t>
            </a:r>
          </a:p>
          <a:p>
            <a:r>
              <a:rPr lang="en-US" sz="4900" b="1" dirty="0" smtClean="0"/>
              <a:t>	Total Budgeted Revenues  </a:t>
            </a:r>
            <a:r>
              <a:rPr lang="en-US" dirty="0" smtClean="0"/>
              <a:t>		</a:t>
            </a:r>
          </a:p>
          <a:p>
            <a:r>
              <a:rPr lang="en-US" dirty="0" smtClean="0"/>
              <a:t>		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Wasatch County Fire District Budget Calendar Year  2012 </a:t>
            </a:r>
            <a:br>
              <a:rPr lang="en-US" sz="1800" dirty="0" smtClean="0"/>
            </a:br>
            <a:r>
              <a:rPr lang="en-US" sz="1800" dirty="0" smtClean="0"/>
              <a:t>For the State Auditors Office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0"/>
            <a:ext cx="7239000" cy="533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Budgeted Expenses		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r>
              <a:rPr lang="en-US" dirty="0" smtClean="0"/>
              <a:t>41000	Salaries &amp; Wages		1,026,000.00 </a:t>
            </a:r>
          </a:p>
          <a:p>
            <a:r>
              <a:rPr lang="en-US" dirty="0" smtClean="0"/>
              <a:t>41201	Payroll Taxes		80,000.00</a:t>
            </a:r>
          </a:p>
          <a:p>
            <a:r>
              <a:rPr lang="en-US" dirty="0" smtClean="0"/>
              <a:t>41300	Workers Compensation	11,500.00</a:t>
            </a:r>
          </a:p>
          <a:p>
            <a:r>
              <a:rPr lang="en-US" dirty="0" smtClean="0"/>
              <a:t>41500	Employee Benefits		250</a:t>
            </a:r>
          </a:p>
          <a:p>
            <a:r>
              <a:rPr lang="en-US" dirty="0" smtClean="0"/>
              <a:t>42500	Public Notices		600</a:t>
            </a:r>
          </a:p>
          <a:p>
            <a:r>
              <a:rPr lang="en-US" dirty="0" smtClean="0"/>
              <a:t>43000	Travel/Miscellaneous		7,000.00</a:t>
            </a:r>
          </a:p>
          <a:p>
            <a:r>
              <a:rPr lang="en-US" dirty="0" smtClean="0"/>
              <a:t>43500	Audit		21,500.00</a:t>
            </a:r>
          </a:p>
          <a:p>
            <a:r>
              <a:rPr lang="en-US" dirty="0" smtClean="0"/>
              <a:t>44000	Training		12,000.00</a:t>
            </a:r>
          </a:p>
          <a:p>
            <a:r>
              <a:rPr lang="en-US" dirty="0" smtClean="0"/>
              <a:t>46000	Utilities		17,500.00</a:t>
            </a:r>
          </a:p>
          <a:p>
            <a:r>
              <a:rPr lang="en-US" dirty="0" smtClean="0"/>
              <a:t>46501	Phone		5,500.00</a:t>
            </a:r>
          </a:p>
          <a:p>
            <a:r>
              <a:rPr lang="en-US" dirty="0" smtClean="0"/>
              <a:t>50000	Legal Fees		300,500.00</a:t>
            </a:r>
          </a:p>
          <a:p>
            <a:r>
              <a:rPr lang="en-US" dirty="0" smtClean="0"/>
              <a:t>50100	Director Fees		16,000.00</a:t>
            </a:r>
          </a:p>
          <a:p>
            <a:r>
              <a:rPr lang="en-US" dirty="0" smtClean="0"/>
              <a:t>51000	Materials		9,000.00</a:t>
            </a:r>
          </a:p>
          <a:p>
            <a:r>
              <a:rPr lang="en-US" dirty="0" smtClean="0"/>
              <a:t>51500	State Retirement		175,000.00</a:t>
            </a:r>
          </a:p>
          <a:p>
            <a:r>
              <a:rPr lang="en-US" dirty="0" smtClean="0"/>
              <a:t>52000	Office Supplies		9,000.00</a:t>
            </a:r>
          </a:p>
          <a:p>
            <a:r>
              <a:rPr lang="en-US" dirty="0" smtClean="0"/>
              <a:t>53000	Professional Services		6,000.00</a:t>
            </a:r>
          </a:p>
          <a:p>
            <a:r>
              <a:rPr lang="en-US" dirty="0" smtClean="0"/>
              <a:t>54000	Liability Insurance		17,000.00</a:t>
            </a:r>
          </a:p>
          <a:p>
            <a:r>
              <a:rPr lang="en-US" dirty="0" smtClean="0"/>
              <a:t>54500	Health Insurance		222,000.00</a:t>
            </a:r>
          </a:p>
          <a:p>
            <a:r>
              <a:rPr lang="en-US" dirty="0" smtClean="0"/>
              <a:t>54550	Hazardous Materials Handling	7,500.00</a:t>
            </a:r>
          </a:p>
          <a:p>
            <a:r>
              <a:rPr lang="en-US" dirty="0" smtClean="0"/>
              <a:t>55000	Equipment &amp; Supplies	55,000.00</a:t>
            </a:r>
          </a:p>
          <a:p>
            <a:r>
              <a:rPr lang="en-US" dirty="0" smtClean="0"/>
              <a:t>55100	Equipment - Repairs &amp; Maintenance	80,000.00</a:t>
            </a:r>
          </a:p>
          <a:p>
            <a:r>
              <a:rPr lang="en-US" dirty="0" smtClean="0"/>
              <a:t>55150	</a:t>
            </a:r>
            <a:r>
              <a:rPr lang="en-US" dirty="0" err="1" smtClean="0"/>
              <a:t>Jordanelle</a:t>
            </a:r>
            <a:r>
              <a:rPr lang="en-US" dirty="0" smtClean="0"/>
              <a:t> Ambulance Expense	7,000.00</a:t>
            </a:r>
          </a:p>
          <a:p>
            <a:r>
              <a:rPr lang="en-US" dirty="0" smtClean="0"/>
              <a:t>55200	Clothing - Uniforms		2,450.00</a:t>
            </a:r>
          </a:p>
          <a:p>
            <a:r>
              <a:rPr lang="en-US" dirty="0" smtClean="0"/>
              <a:t>56000	Mutual Aid		2,500.00</a:t>
            </a:r>
          </a:p>
          <a:p>
            <a:r>
              <a:rPr lang="en-US" dirty="0" smtClean="0"/>
              <a:t>57000	Smoke Detectors		500</a:t>
            </a:r>
          </a:p>
          <a:p>
            <a:r>
              <a:rPr lang="en-US" dirty="0" smtClean="0"/>
              <a:t>60001	Depreciation Expense	0</a:t>
            </a:r>
          </a:p>
          <a:p>
            <a:r>
              <a:rPr lang="en-US" dirty="0" smtClean="0"/>
              <a:t>61001	Bad Debts		0</a:t>
            </a:r>
          </a:p>
          <a:p>
            <a:r>
              <a:rPr lang="en-US" dirty="0" smtClean="0"/>
              <a:t>70001	</a:t>
            </a:r>
            <a:r>
              <a:rPr lang="en-US" dirty="0" err="1" smtClean="0"/>
              <a:t>Jordanelle</a:t>
            </a:r>
            <a:r>
              <a:rPr lang="en-US" dirty="0" smtClean="0"/>
              <a:t> Fire Station Interest	0</a:t>
            </a:r>
          </a:p>
          <a:p>
            <a:r>
              <a:rPr lang="en-US" dirty="0" smtClean="0"/>
              <a:t>23401	JFS Lease/Building Payment	0</a:t>
            </a:r>
          </a:p>
          <a:p>
            <a:r>
              <a:rPr lang="en-US" dirty="0" smtClean="0"/>
              <a:t>23501	JFS Lease/JE2 Engine Payment	0</a:t>
            </a:r>
          </a:p>
          <a:p>
            <a:r>
              <a:rPr lang="en-US" dirty="0" smtClean="0"/>
              <a:t>71000	Capitol Outlay		0</a:t>
            </a:r>
          </a:p>
          <a:p>
            <a:r>
              <a:rPr lang="en-US" dirty="0" smtClean="0"/>
              <a:t>90000	Miscellaneous Expense	0</a:t>
            </a:r>
          </a:p>
          <a:p>
            <a:r>
              <a:rPr lang="en-US" dirty="0" smtClean="0"/>
              <a:t>14200	PTIF Investment savings	0</a:t>
            </a:r>
          </a:p>
          <a:p>
            <a:r>
              <a:rPr lang="en-US" dirty="0" smtClean="0"/>
              <a:t>98001	Transfer to General Fund	0</a:t>
            </a:r>
          </a:p>
          <a:p>
            <a:r>
              <a:rPr lang="en-US" dirty="0" smtClean="0"/>
              <a:t>98002	Transfer to Capital </a:t>
            </a:r>
            <a:r>
              <a:rPr lang="en-US" dirty="0" err="1" smtClean="0"/>
              <a:t>Proj</a:t>
            </a:r>
            <a:r>
              <a:rPr lang="en-US" dirty="0" smtClean="0"/>
              <a:t> Fund	0</a:t>
            </a:r>
          </a:p>
          <a:p>
            <a:r>
              <a:rPr lang="en-US" dirty="0" smtClean="0"/>
              <a:t>	Transfer Out to Enterprise Fund	 $0.00 </a:t>
            </a:r>
          </a:p>
          <a:p>
            <a:r>
              <a:rPr lang="en-US" dirty="0" smtClean="0"/>
              <a:t>	</a:t>
            </a:r>
            <a:r>
              <a:rPr lang="en-US" sz="4800" b="1" dirty="0" smtClean="0"/>
              <a:t>Total Budgeted Expenses	$2,092,100.00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2012 Budgeted Expenses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894</Words>
  <Application>Microsoft Office PowerPoint</Application>
  <PresentationFormat>On-screen Show (4:3)</PresentationFormat>
  <Paragraphs>269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Wasatch County Fire District 2011 Calls </vt:lpstr>
      <vt:lpstr>Wasatch County Fire District  2011 Run Report Published on the WCFD Website</vt:lpstr>
      <vt:lpstr>2011 Specific Call Report</vt:lpstr>
      <vt:lpstr>Wasatch County Fire District Callout By Area Published on the WCFD Website</vt:lpstr>
      <vt:lpstr>Jordanelle Station 2011 Response</vt:lpstr>
      <vt:lpstr>Fire Calls to Stillwater</vt:lpstr>
      <vt:lpstr> FYI Alarms @ Stillwater  January Through June 2012 </vt:lpstr>
      <vt:lpstr>Wasatch County Fire District Budget Calendar Year  2012  For the State Auditors Office</vt:lpstr>
      <vt:lpstr>2012 Budgeted Expenses</vt:lpstr>
      <vt:lpstr>2012 Proposed Fire Budget</vt:lpstr>
      <vt:lpstr>Fire Service Countywide Costs  from annual property tax assessment</vt:lpstr>
      <vt:lpstr>Cost Per Property Value  for Fire Service from annual property tax assessment</vt:lpstr>
      <vt:lpstr>2011 Fire District Cost Per Call  For Property Owners of  Heber Valley -vs- Jordanelle</vt:lpstr>
      <vt:lpstr>2011 Fire Fighter Response Per Area</vt:lpstr>
      <vt:lpstr>Inadequate  Fire Staffing at the Jordanelle Fire Station</vt:lpstr>
      <vt:lpstr>2004 -vs- 2012  Outside Legal Service  Budget</vt:lpstr>
      <vt:lpstr>Laws Governing Assessment Areas</vt:lpstr>
      <vt:lpstr>Title 17B-1-302 UCA Who can be on the Board of Trustees for a Special Service District </vt:lpstr>
      <vt:lpstr>Title 17B-1-308 UCA Councilmen can not receive payment for being on the Fire District Board (or any other board)</vt:lpstr>
      <vt:lpstr>Fire District Board Payments In 2011</vt:lpstr>
      <vt:lpstr>Fire District Board Payments In 2012</vt:lpstr>
      <vt:lpstr>35 Special Service Districts Established for Wasatch County Plus Other Boards Paying County Council Members &amp; Municipal Officials</vt:lpstr>
      <vt:lpstr>Fire Chief Salary Nationwide</vt:lpstr>
      <vt:lpstr>Fire Chief Salary Is:</vt:lpstr>
      <vt:lpstr>December 27, 2012 PUBLIC HEARING for Raising Taxes for Fire Service</vt:lpstr>
      <vt:lpstr>How Much Should You REALLY Be Paying For Fire Service In Wasatch County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Wasatch County Fire District 2011 Calls</dc:title>
  <dc:creator>Gary O</dc:creator>
  <cp:lastModifiedBy>SDR4</cp:lastModifiedBy>
  <cp:revision>10</cp:revision>
  <dcterms:created xsi:type="dcterms:W3CDTF">2012-12-17T22:33:53Z</dcterms:created>
  <dcterms:modified xsi:type="dcterms:W3CDTF">2012-12-18T14:40:18Z</dcterms:modified>
</cp:coreProperties>
</file>